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64" r:id="rId5"/>
    <p:sldId id="276" r:id="rId6"/>
    <p:sldId id="281" r:id="rId7"/>
    <p:sldId id="282" r:id="rId8"/>
    <p:sldId id="283" r:id="rId9"/>
    <p:sldId id="284" r:id="rId10"/>
    <p:sldId id="285" r:id="rId11"/>
    <p:sldId id="287" r:id="rId12"/>
    <p:sldId id="286" r:id="rId13"/>
    <p:sldId id="292" r:id="rId14"/>
    <p:sldId id="288" r:id="rId15"/>
    <p:sldId id="289" r:id="rId16"/>
    <p:sldId id="290" r:id="rId17"/>
    <p:sldId id="291" r:id="rId18"/>
  </p:sldIdLst>
  <p:sldSz cx="12188825" cy="6858000"/>
  <p:notesSz cx="6858000" cy="9144000"/>
  <p:defaultTextStyle>
    <a:defPPr rtl="0">
      <a:defRPr lang="cs-cz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3" autoAdjust="0"/>
    <p:restoredTop sz="94337" autoAdjust="0"/>
  </p:normalViewPr>
  <p:slideViewPr>
    <p:cSldViewPr showGuides="1">
      <p:cViewPr varScale="1">
        <p:scale>
          <a:sx n="107" d="100"/>
          <a:sy n="107" d="100"/>
        </p:scale>
        <p:origin x="138" y="15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3" Type="http://schemas.openxmlformats.org/officeDocument/2006/relationships/customXml" Target="../customXml/item3.xml" /><Relationship Id="rId21" Type="http://schemas.openxmlformats.org/officeDocument/2006/relationships/presProps" Target="presProp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handoutMaster" Target="handoutMasters/handoutMaster1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tableStyles" Target="tableStyle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theme" Target="theme/theme1.xml" /><Relationship Id="rId10" Type="http://schemas.openxmlformats.org/officeDocument/2006/relationships/slide" Target="slides/slide6.xml" /><Relationship Id="rId19" Type="http://schemas.openxmlformats.org/officeDocument/2006/relationships/notesMaster" Target="notesMasters/notesMaster1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viewProps" Target="viewProp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E370AD8-5E69-438C-81F7-844F5C2D9048}" type="datetime1">
              <a:rPr lang="cs-CZ" smtClean="0">
                <a:solidFill>
                  <a:schemeClr val="tx2"/>
                </a:solidFill>
              </a:rPr>
              <a:t>29.09.2025</a:t>
            </a:fld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cs-CZ" smtClean="0">
                <a:solidFill>
                  <a:schemeClr val="tx2"/>
                </a:solidFill>
              </a:rPr>
              <a:t>‹#›</a:t>
            </a:fld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9237A72-D7B5-4251-BC52-4210A7CE65F9}" type="datetime1">
              <a:rPr lang="cs-CZ" smtClean="0"/>
              <a:pPr/>
              <a:t>29.09.2025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6269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4098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A98ECA-543C-4907-B3DC-D5C4D49BF3AF}" type="datetime1">
              <a:rPr lang="cs-CZ" noProof="0" smtClean="0"/>
              <a:t>29.09.2025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FA18C7-0AA3-4467-B76E-3A56F14E9810}" type="datetime1">
              <a:rPr lang="cs-CZ" noProof="0" smtClean="0"/>
              <a:t>29.09.2025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2A6857-3535-439C-B32F-C41F589D9B39}" type="datetime1">
              <a:rPr lang="cs-CZ" noProof="0" smtClean="0"/>
              <a:t>29.09.2025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DE91A-E3CC-45C0-8CE8-C95DA818464B}" type="datetime1">
              <a:rPr lang="cs-CZ" noProof="0" smtClean="0"/>
              <a:t>29.09.2025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91BA5B-4BD2-4851-BEFF-405B62DF8A53}" type="datetime1">
              <a:rPr lang="cs-CZ" noProof="0" smtClean="0"/>
              <a:t>29.09.2025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C12DDD-1D58-4E9F-A191-7471D4B054A3}" type="datetime1">
              <a:rPr lang="cs-CZ" noProof="0" smtClean="0"/>
              <a:t>29.09.2025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6F8CC3-F509-4DEA-A655-D2553075B49D}" type="datetime1">
              <a:rPr lang="cs-CZ" noProof="0" smtClean="0"/>
              <a:t>29.09.2025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DAD27A-F492-41B7-B0FA-0B56A86DCD4A}" type="datetime1">
              <a:rPr lang="cs-CZ" noProof="0" smtClean="0"/>
              <a:t>29.09.2025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4FEB73-DDB5-47A2-9540-7115AFB68BDD}" type="datetime1">
              <a:rPr lang="cs-CZ" noProof="0" smtClean="0"/>
              <a:t>29.09.2025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7A8D369-91A3-4C29-90AE-6D3403014FE6}" type="datetime1">
              <a:rPr lang="cs-CZ" noProof="0" smtClean="0"/>
              <a:t>29.09.2025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ketscreener.com" TargetMode="External" /><Relationship Id="rId2" Type="http://schemas.openxmlformats.org/officeDocument/2006/relationships/hyperlink" Target="https://finance.yahoo.com" TargetMode="External" /><Relationship Id="rId1" Type="http://schemas.openxmlformats.org/officeDocument/2006/relationships/slideLayout" Target="../slideLayouts/slideLayout2.xml" /><Relationship Id="rId5" Type="http://schemas.openxmlformats.org/officeDocument/2006/relationships/hyperlink" Target="https://seekingalpha.com" TargetMode="External" /><Relationship Id="rId4" Type="http://schemas.openxmlformats.org/officeDocument/2006/relationships/hyperlink" Target="https://valueinvestorsclub.com" TargetMode="Externa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 err="1"/>
              <a:t>Small</a:t>
            </a:r>
            <a:r>
              <a:rPr lang="cs-CZ" dirty="0"/>
              <a:t> </a:t>
            </a:r>
            <a:r>
              <a:rPr lang="cs-CZ" dirty="0" err="1"/>
              <a:t>caps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/>
              <a:t>Jan Maňaska 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EF64D3-F337-9ACE-D8E4-1A2487B6F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🔍 Nejlepší zdroje pro analýzu </a:t>
            </a:r>
            <a:r>
              <a:rPr lang="cs-CZ" b="1" dirty="0" err="1"/>
              <a:t>small-cap</a:t>
            </a:r>
            <a:r>
              <a:rPr lang="cs-CZ" b="1" dirty="0"/>
              <a:t> firem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D02691-7F24-DC41-C591-03F47EE01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873978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🌐 </a:t>
            </a:r>
            <a:r>
              <a:rPr lang="cs-CZ" sz="2600" b="1" dirty="0"/>
              <a:t>Základní data</a:t>
            </a:r>
          </a:p>
          <a:p>
            <a:pPr lvl="1"/>
            <a:r>
              <a:rPr lang="cs-CZ" sz="2600" dirty="0">
                <a:hlinkClick r:id="rId2"/>
              </a:rPr>
              <a:t>Yahoo Finance</a:t>
            </a:r>
            <a:r>
              <a:rPr lang="cs-CZ" sz="2600" dirty="0"/>
              <a:t> – rychlé info, grafy, přehled hospodaření</a:t>
            </a:r>
          </a:p>
          <a:p>
            <a:pPr lvl="1"/>
            <a:r>
              <a:rPr lang="cs-CZ" sz="2600" dirty="0" err="1">
                <a:hlinkClick r:id="rId3"/>
              </a:rPr>
              <a:t>MarketScreener</a:t>
            </a:r>
            <a:r>
              <a:rPr lang="cs-CZ" sz="2600" dirty="0"/>
              <a:t> – výhledy, odhady, ocenění</a:t>
            </a:r>
          </a:p>
          <a:p>
            <a:pPr lvl="1"/>
            <a:r>
              <a:rPr lang="cs-CZ" sz="2600" dirty="0"/>
              <a:t>→ Lepší pokrytí </a:t>
            </a:r>
            <a:r>
              <a:rPr lang="cs-CZ" sz="2600" dirty="0" err="1"/>
              <a:t>small-capů</a:t>
            </a:r>
            <a:r>
              <a:rPr lang="cs-CZ" sz="2600" dirty="0"/>
              <a:t> než Bloomberg!</a:t>
            </a:r>
          </a:p>
          <a:p>
            <a:r>
              <a:rPr lang="cs-CZ" sz="2600" b="1" dirty="0"/>
              <a:t>🧠 Investorské analýzy</a:t>
            </a:r>
          </a:p>
          <a:p>
            <a:pPr lvl="1"/>
            <a:r>
              <a:rPr lang="cs-CZ" sz="2600" dirty="0" err="1">
                <a:hlinkClick r:id="rId4"/>
              </a:rPr>
              <a:t>Value</a:t>
            </a:r>
            <a:r>
              <a:rPr lang="cs-CZ" sz="2600" dirty="0">
                <a:hlinkClick r:id="rId4"/>
              </a:rPr>
              <a:t> </a:t>
            </a:r>
            <a:r>
              <a:rPr lang="cs-CZ" sz="2600" dirty="0" err="1">
                <a:hlinkClick r:id="rId4"/>
              </a:rPr>
              <a:t>Investors</a:t>
            </a:r>
            <a:r>
              <a:rPr lang="cs-CZ" sz="2600" dirty="0">
                <a:hlinkClick r:id="rId4"/>
              </a:rPr>
              <a:t> Club</a:t>
            </a:r>
            <a:r>
              <a:rPr lang="cs-CZ" sz="2600" dirty="0"/>
              <a:t> – kvalitní </a:t>
            </a:r>
            <a:r>
              <a:rPr lang="cs-CZ" sz="2600" dirty="0" err="1"/>
              <a:t>write-upy</a:t>
            </a:r>
            <a:r>
              <a:rPr lang="cs-CZ" sz="2600" dirty="0"/>
              <a:t>, ale méně </a:t>
            </a:r>
            <a:r>
              <a:rPr lang="cs-CZ" sz="2600" dirty="0" err="1"/>
              <a:t>small-capů</a:t>
            </a:r>
            <a:endParaRPr lang="cs-CZ" sz="2600" dirty="0"/>
          </a:p>
          <a:p>
            <a:pPr lvl="1"/>
            <a:r>
              <a:rPr lang="cs-CZ" sz="2600" dirty="0" err="1">
                <a:hlinkClick r:id="rId5"/>
              </a:rPr>
              <a:t>Seeking</a:t>
            </a:r>
            <a:r>
              <a:rPr lang="cs-CZ" sz="2600" dirty="0">
                <a:hlinkClick r:id="rId5"/>
              </a:rPr>
              <a:t> </a:t>
            </a:r>
            <a:r>
              <a:rPr lang="cs-CZ" sz="2600" dirty="0" err="1">
                <a:hlinkClick r:id="rId5"/>
              </a:rPr>
              <a:t>Alpha</a:t>
            </a:r>
            <a:r>
              <a:rPr lang="cs-CZ" sz="2600" dirty="0"/>
              <a:t> – občas </a:t>
            </a:r>
            <a:r>
              <a:rPr lang="cs-CZ" sz="2600" dirty="0" err="1"/>
              <a:t>small-capy</a:t>
            </a:r>
            <a:r>
              <a:rPr lang="cs-CZ" sz="2600" dirty="0"/>
              <a:t>, ale spíš známější firmy</a:t>
            </a:r>
          </a:p>
          <a:p>
            <a:pPr lvl="1"/>
            <a:r>
              <a:rPr lang="cs-CZ" sz="2600" dirty="0"/>
              <a:t>X (dříve Twitter) – investiční účty, komentáře, analýzy (musíte si vybrat ty kvalitní)</a:t>
            </a:r>
          </a:p>
          <a:p>
            <a:r>
              <a:rPr lang="cs-CZ" sz="2600" b="1" dirty="0"/>
              <a:t>🛠️ Vlastní </a:t>
            </a:r>
            <a:r>
              <a:rPr lang="cs-CZ" sz="2600" b="1" dirty="0" err="1"/>
              <a:t>research</a:t>
            </a:r>
            <a:endParaRPr lang="cs-CZ" sz="2600" b="1" dirty="0"/>
          </a:p>
          <a:p>
            <a:pPr lvl="1"/>
            <a:r>
              <a:rPr lang="cs-CZ" sz="2600" dirty="0"/>
              <a:t>Procházení IPO na globálních burzách (JPT, Korea, Skandinávie…)</a:t>
            </a:r>
          </a:p>
          <a:p>
            <a:pPr lvl="1"/>
            <a:r>
              <a:rPr lang="cs-CZ" sz="2600" dirty="0"/>
              <a:t>Projíždění firem A–Z na menších trzích</a:t>
            </a:r>
          </a:p>
          <a:p>
            <a:pPr lvl="1"/>
            <a:r>
              <a:rPr lang="cs-CZ" sz="2600" dirty="0"/>
              <a:t>Jak říká Peter Lynch:</a:t>
            </a:r>
          </a:p>
          <a:p>
            <a:r>
              <a:rPr lang="cs-CZ" sz="2600" dirty="0">
                <a:solidFill>
                  <a:srgbClr val="FFFFFF"/>
                </a:solidFill>
                <a:effectLst/>
                <a:latin typeface=".AppleSystemUIFont"/>
              </a:rPr>
              <a:t>„Kdo projde nejvíc firem, zvyšuje šanci najít poklad.“</a:t>
            </a:r>
          </a:p>
          <a:p>
            <a:endParaRPr lang="cs-CZ" sz="2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677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C5B79-111B-22AC-01A8-BB6A17A3C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-211666"/>
            <a:ext cx="10157354" cy="1312333"/>
          </a:xfrm>
        </p:spPr>
        <p:txBody>
          <a:bodyPr/>
          <a:lstStyle/>
          <a:p>
            <a:r>
              <a:rPr lang="cs-CZ" dirty="0"/>
              <a:t>Co byste vybrali?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1CA209E-7ACA-608F-9504-7929A7BF9B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🟥 Firma A –  Tradiční kvalita, silná značka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B5CCBA-1BC5-369C-B314-DB42564B28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✅ Výrobce špičkového nářadí</a:t>
            </a:r>
          </a:p>
          <a:p>
            <a:r>
              <a:rPr lang="cs-CZ" dirty="0"/>
              <a:t>🧰 Ověřená kvalita – „vydrží 50 let“</a:t>
            </a:r>
          </a:p>
          <a:p>
            <a:r>
              <a:rPr lang="cs-CZ" dirty="0"/>
              <a:t>🏛️ </a:t>
            </a:r>
            <a:r>
              <a:rPr lang="cs-CZ" dirty="0" err="1"/>
              <a:t>100letá</a:t>
            </a:r>
            <a:r>
              <a:rPr lang="cs-CZ" dirty="0"/>
              <a:t> historie, silná reputace u kutilů i profíků</a:t>
            </a:r>
          </a:p>
          <a:p>
            <a:r>
              <a:rPr lang="cs-CZ" dirty="0"/>
              <a:t>💵 Relativně vysoké marže</a:t>
            </a:r>
          </a:p>
          <a:p>
            <a:r>
              <a:rPr lang="cs-CZ" dirty="0"/>
              <a:t>🧓 známá značka, lidé ji milují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2143081-1446-B6FC-BD09-7F1E2FA68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1" dirty="0"/>
              <a:t>🟦 Firma B – Nová technologie, rostoucí podíl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F727877-48A7-719A-77E7-B90FCA2FFF5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dirty="0"/>
              <a:t>🔬 Patentovaná technologie odolnějších hmoždinek</a:t>
            </a:r>
          </a:p>
          <a:p>
            <a:r>
              <a:rPr lang="cs-CZ" dirty="0"/>
              <a:t>💸 Nízká cena, vysoký objem</a:t>
            </a:r>
          </a:p>
          <a:p>
            <a:r>
              <a:rPr lang="cs-CZ" dirty="0"/>
              <a:t>🚀 Získává tržní podíl – rychlý růst z malého základu</a:t>
            </a:r>
          </a:p>
          <a:p>
            <a:r>
              <a:rPr lang="cs-CZ" dirty="0"/>
              <a:t>🧪 Značka zatím není známá, ale technologie je dobrá</a:t>
            </a:r>
          </a:p>
          <a:p>
            <a:r>
              <a:rPr lang="cs-CZ" dirty="0"/>
              <a:t>🔁 částečně jednorázové zboží a nižší marže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724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1B5D47-806A-A1CE-D607-4F16007EE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Inspirace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32D6141-7F5A-615F-4887-BBC8F444D4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🇯🇵 Japonské SaaS firmy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AED986C-9ACD-6931-AC0D-DEE51C8C37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Digitalizace v Japonsku zaostává &gt;10 let oproti Západu</a:t>
            </a:r>
          </a:p>
          <a:p>
            <a:r>
              <a:rPr lang="cs-CZ" dirty="0"/>
              <a:t>Boom SaaS teprve přichází → příležitost v levných firmách (US penetrace 20 %, JAP 4 %)</a:t>
            </a:r>
          </a:p>
          <a:p>
            <a:r>
              <a:rPr lang="cs-CZ" dirty="0"/>
              <a:t>Předplatné model, vysoké marže, nízká konkurence</a:t>
            </a:r>
          </a:p>
          <a:p>
            <a:r>
              <a:rPr lang="cs-CZ" dirty="0"/>
              <a:t>Uzavřená kultura, západní firmy to mají těžší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A9C64D2-F1BD-626C-C6C5-E24382B8D7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1" dirty="0"/>
              <a:t>🛡️ Evropské </a:t>
            </a:r>
            <a:r>
              <a:rPr lang="cs-CZ" b="1" dirty="0" err="1"/>
              <a:t>cybersecurity</a:t>
            </a:r>
            <a:r>
              <a:rPr lang="cs-CZ" b="1" dirty="0"/>
              <a:t> firmy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64A5EB8-0538-1644-8C75-95D7A6590D2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Rychle rostoucí poptávka po lokálním zabezpečení</a:t>
            </a:r>
          </a:p>
          <a:p>
            <a:r>
              <a:rPr lang="cs-CZ" dirty="0"/>
              <a:t>Tlak kvůli ruským </a:t>
            </a:r>
            <a:r>
              <a:rPr lang="cs-CZ" dirty="0" err="1"/>
              <a:t>kyberhrozbám</a:t>
            </a:r>
            <a:endParaRPr lang="cs-CZ" dirty="0"/>
          </a:p>
          <a:p>
            <a:r>
              <a:rPr lang="cs-CZ" dirty="0"/>
              <a:t> Nízká penetrace → velký prostor pro růst</a:t>
            </a:r>
          </a:p>
          <a:p>
            <a:r>
              <a:rPr lang="cs-CZ" dirty="0"/>
              <a:t>Nové regulace a povinné zabezpečení (např. NIS2)</a:t>
            </a:r>
          </a:p>
          <a:p>
            <a:r>
              <a:rPr lang="cs-CZ" dirty="0"/>
              <a:t> Snaha EU mít vlastní alternativy k americkým firmám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404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B4A831-EE8B-7495-CCE2-A144FD30C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Zajímavé tipy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B9635A5-DE26-9ADA-1D0C-CCCDCE53E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🇸🇦 Digitální monopol v Saudské Arábii</a:t>
            </a:r>
          </a:p>
          <a:p>
            <a:pPr lvl="1"/>
            <a:r>
              <a:rPr lang="cs-CZ" dirty="0"/>
              <a:t>Srovnávač pojištění &amp; služeb – dominantní platforma</a:t>
            </a:r>
          </a:p>
          <a:p>
            <a:pPr lvl="1"/>
            <a:r>
              <a:rPr lang="cs-CZ" dirty="0"/>
              <a:t>Vysoký růst, žádná přímá konkurence</a:t>
            </a:r>
            <a:br>
              <a:rPr lang="cs-CZ" dirty="0"/>
            </a:br>
            <a:endParaRPr lang="cs-CZ" dirty="0"/>
          </a:p>
          <a:p>
            <a:r>
              <a:rPr lang="cs-CZ" b="1" dirty="0"/>
              <a:t>🔋 Vývoj bateriových úložišť (EU)</a:t>
            </a:r>
          </a:p>
          <a:p>
            <a:pPr lvl="1"/>
            <a:r>
              <a:rPr lang="cs-CZ" dirty="0"/>
              <a:t>Extrémně „</a:t>
            </a:r>
            <a:r>
              <a:rPr lang="cs-CZ" dirty="0" err="1"/>
              <a:t>asset-light</a:t>
            </a:r>
            <a:r>
              <a:rPr lang="cs-CZ" dirty="0"/>
              <a:t>“, EBITDA marže až 60 %</a:t>
            </a:r>
          </a:p>
          <a:p>
            <a:pPr lvl="1"/>
            <a:r>
              <a:rPr lang="cs-CZ" dirty="0"/>
              <a:t>Vysoký růst s přechodem na obnovitelné zdroje</a:t>
            </a:r>
            <a:br>
              <a:rPr lang="cs-CZ" dirty="0"/>
            </a:br>
            <a:endParaRPr lang="cs-CZ" dirty="0"/>
          </a:p>
          <a:p>
            <a:r>
              <a:rPr lang="cs-CZ" b="1" dirty="0"/>
              <a:t>🇺🇸 Americká firma: léky + distribuce</a:t>
            </a:r>
          </a:p>
          <a:p>
            <a:pPr lvl="1"/>
            <a:r>
              <a:rPr lang="cs-CZ" dirty="0"/>
              <a:t>Nekupuje výzkum, ale hotové léky po vývoji</a:t>
            </a:r>
          </a:p>
          <a:p>
            <a:pPr lvl="1"/>
            <a:r>
              <a:rPr lang="cs-CZ" dirty="0"/>
              <a:t>Klíčová výhoda: distribuční síť pokrývající USA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249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36E40A-4259-8975-7CDC-4A8F7D090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Zajímavé tipy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847AB1-7137-3C0C-873B-AA05F095D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🇮🇹 Italská firma – konsolidace HVAC nebo softwaru</a:t>
            </a:r>
          </a:p>
          <a:p>
            <a:pPr lvl="1"/>
            <a:r>
              <a:rPr lang="cs-CZ" dirty="0" err="1"/>
              <a:t>Fragmentovaný</a:t>
            </a:r>
            <a:r>
              <a:rPr lang="cs-CZ" dirty="0"/>
              <a:t> trh, firma kupuje menší hráče</a:t>
            </a:r>
          </a:p>
          <a:p>
            <a:pPr lvl="1"/>
            <a:r>
              <a:rPr lang="cs-CZ" dirty="0"/>
              <a:t>úspory z rozsahu, perpetum mobile růstu?</a:t>
            </a:r>
          </a:p>
          <a:p>
            <a:r>
              <a:rPr lang="cs-CZ" b="1" dirty="0"/>
              <a:t>🇸🇪 Švédská </a:t>
            </a:r>
            <a:r>
              <a:rPr lang="cs-CZ" b="1" dirty="0" err="1"/>
              <a:t>EdTech</a:t>
            </a:r>
            <a:r>
              <a:rPr lang="cs-CZ" b="1" dirty="0"/>
              <a:t> firma</a:t>
            </a:r>
          </a:p>
          <a:p>
            <a:pPr lvl="1"/>
            <a:r>
              <a:rPr lang="cs-CZ" dirty="0"/>
              <a:t>Vzdělávací „brána“: propojuje Google </a:t>
            </a:r>
            <a:r>
              <a:rPr lang="cs-CZ" dirty="0" err="1"/>
              <a:t>Classroom</a:t>
            </a:r>
            <a:r>
              <a:rPr lang="cs-CZ" dirty="0"/>
              <a:t>, </a:t>
            </a:r>
            <a:r>
              <a:rPr lang="cs-CZ" dirty="0" err="1"/>
              <a:t>Teams</a:t>
            </a:r>
            <a:r>
              <a:rPr lang="cs-CZ" dirty="0"/>
              <a:t>, Zoom atd.</a:t>
            </a:r>
          </a:p>
          <a:p>
            <a:pPr lvl="1"/>
            <a:r>
              <a:rPr lang="cs-CZ" dirty="0"/>
              <a:t>Školy používají jednu platformu místo 5 různých nástrojů</a:t>
            </a:r>
            <a:br>
              <a:rPr lang="cs-CZ" dirty="0"/>
            </a:br>
            <a:endParaRPr lang="cs-CZ" dirty="0"/>
          </a:p>
          <a:p>
            <a:r>
              <a:rPr lang="cs-CZ" b="1" dirty="0"/>
              <a:t>🇮🇱 Izraelské technologie</a:t>
            </a:r>
          </a:p>
          <a:p>
            <a:pPr lvl="1"/>
            <a:r>
              <a:rPr lang="cs-CZ" dirty="0"/>
              <a:t>Firma 1: Výrobce speciálních komponentů pro drony</a:t>
            </a:r>
          </a:p>
          <a:p>
            <a:pPr lvl="1"/>
            <a:r>
              <a:rPr lang="cs-CZ" dirty="0"/>
              <a:t>Firma 2: Estetická medicína – opakované výnosy </a:t>
            </a:r>
          </a:p>
          <a:p>
            <a:r>
              <a:rPr lang="cs-CZ" b="1" dirty="0"/>
              <a:t>☢️ Výrobce dozimetrů</a:t>
            </a:r>
          </a:p>
          <a:p>
            <a:pPr lvl="1"/>
            <a:r>
              <a:rPr lang="cs-CZ" dirty="0"/>
              <a:t>Patentovaná technologie, extrémní marže</a:t>
            </a:r>
          </a:p>
          <a:p>
            <a:pPr lvl="1"/>
            <a:r>
              <a:rPr lang="cs-CZ" dirty="0"/>
              <a:t>Nízká výrobní cena, vysoká důležitost (průmysl, zdravotnictví)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098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b="1" dirty="0"/>
              <a:t>Kdo jsem a co dělám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cs-CZ" dirty="0"/>
              <a:t>Student 3. ročníku ekonomie na Univerzitě Karlově</a:t>
            </a:r>
          </a:p>
          <a:p>
            <a:r>
              <a:rPr lang="cs-CZ" dirty="0"/>
              <a:t>Na volné noze analytik pro investiční platformu FINEX</a:t>
            </a:r>
          </a:p>
          <a:p>
            <a:r>
              <a:rPr lang="cs-CZ" dirty="0"/>
              <a:t>Zakladatel a správce rodinného investičního „fondu“ (3 roky)</a:t>
            </a:r>
          </a:p>
          <a:p>
            <a:pPr lvl="1"/>
            <a:r>
              <a:rPr lang="cs-CZ" dirty="0"/>
              <a:t>Průměrné zhodnocení portfolia přes 10 % ročně</a:t>
            </a:r>
          </a:p>
          <a:p>
            <a:r>
              <a:rPr lang="cs-CZ" dirty="0"/>
              <a:t>Aktuálně zakládáme nový “fond” se zapojením strategických investorů</a:t>
            </a:r>
          </a:p>
          <a:p>
            <a:r>
              <a:rPr lang="cs-CZ" dirty="0"/>
              <a:t>Investování se věnuji od roku 2020, prošel jsem už tisíce </a:t>
            </a:r>
            <a:r>
              <a:rPr lang="cs-CZ" dirty="0" err="1"/>
              <a:t>small-cap</a:t>
            </a:r>
            <a:r>
              <a:rPr lang="cs-CZ" dirty="0"/>
              <a:t> firem</a:t>
            </a:r>
          </a:p>
          <a:p>
            <a:pPr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D38EBE-5556-A873-D9C0-4DAF815FA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Proč analyzovat </a:t>
            </a:r>
            <a:r>
              <a:rPr lang="cs-CZ" b="1" dirty="0" err="1"/>
              <a:t>small-cap</a:t>
            </a:r>
            <a:r>
              <a:rPr lang="cs-CZ" b="1" dirty="0"/>
              <a:t> firmy?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B472C4-6ED1-A040-FC8A-8879ACAB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735" y="1758245"/>
            <a:ext cx="10157354" cy="447040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🔍 </a:t>
            </a:r>
            <a:r>
              <a:rPr lang="cs-CZ" sz="2600" dirty="0"/>
              <a:t>Je jich hodně a jsou málo známé:Obrovské investiční univerzum mimo zájem médií</a:t>
            </a:r>
          </a:p>
          <a:p>
            <a:r>
              <a:rPr lang="cs-CZ" sz="2600" dirty="0"/>
              <a:t>🧾 Nízké analytické pokrytí: Méně dat = stejná výchozí pozice pro retail i instituci</a:t>
            </a:r>
          </a:p>
          <a:p>
            <a:pPr lvl="1"/>
            <a:r>
              <a:rPr lang="cs-CZ" sz="2600" dirty="0"/>
              <a:t>Skoro rovné podmínky pro každého, na Bloomberg toho moc není</a:t>
            </a:r>
          </a:p>
          <a:p>
            <a:r>
              <a:rPr lang="cs-CZ" sz="2600" dirty="0"/>
              <a:t>🧠 Malá konkurence od „velkých hráčů”: Fondy s miliardami € nemohou investovat do malých firem (nelikvidní)</a:t>
            </a:r>
          </a:p>
          <a:p>
            <a:r>
              <a:rPr lang="cs-CZ" sz="2600" dirty="0"/>
              <a:t>📉 Nízká konkurence i mezi </a:t>
            </a:r>
            <a:r>
              <a:rPr lang="cs-CZ" sz="2600" dirty="0" err="1"/>
              <a:t>retailovými</a:t>
            </a:r>
            <a:r>
              <a:rPr lang="cs-CZ" sz="2600" dirty="0"/>
              <a:t> investory: Většina se soustředí na známé firmy nebo nemá čas </a:t>
            </a:r>
            <a:r>
              <a:rPr lang="cs-CZ" sz="2600" dirty="0" err="1"/>
              <a:t>small-capy</a:t>
            </a:r>
            <a:r>
              <a:rPr lang="cs-CZ" sz="2600" dirty="0"/>
              <a:t> řešit</a:t>
            </a:r>
          </a:p>
          <a:p>
            <a:r>
              <a:rPr lang="cs-CZ" sz="2600" dirty="0"/>
              <a:t>💎 Obrovský potenciál růstu: Každý gigant (Microsoft, Nvidia) byl jednou </a:t>
            </a:r>
            <a:r>
              <a:rPr lang="cs-CZ" sz="2600" dirty="0" err="1"/>
              <a:t>small-cap</a:t>
            </a:r>
            <a:r>
              <a:rPr lang="cs-CZ" sz="2600" dirty="0"/>
              <a:t>. Trefa jedné firmy může otočit celé portfolio</a:t>
            </a:r>
          </a:p>
          <a:p>
            <a:r>
              <a:rPr lang="cs-CZ" sz="2600" dirty="0"/>
              <a:t>📚 Snadnější byznys, jednodušší analýza: Méně komplexní firmy → rychleji pochopitelné</a:t>
            </a:r>
          </a:p>
          <a:p>
            <a:r>
              <a:rPr lang="cs-CZ" sz="2600" dirty="0"/>
              <a:t>🌍 Učíš se o různých odvětvích a byznysech:Skvělý trénink, získáš přehled i mimo finance</a:t>
            </a:r>
          </a:p>
        </p:txBody>
      </p:sp>
    </p:spTree>
    <p:extLst>
      <p:ext uri="{BB962C8B-B14F-4D97-AF65-F5344CB8AC3E}">
        <p14:creationId xmlns:p14="http://schemas.microsoft.com/office/powerpoint/2010/main" val="46966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DEE50D-B92E-BFFC-3A08-49794C504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Kde začít při hledání kvalitních </a:t>
            </a:r>
            <a:r>
              <a:rPr lang="cs-CZ" b="1" dirty="0" err="1"/>
              <a:t>small-cap</a:t>
            </a:r>
            <a:r>
              <a:rPr lang="cs-CZ" b="1" dirty="0"/>
              <a:t> firem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5D6B29-515B-9A75-38D9-06D061C85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8" y="1701800"/>
            <a:ext cx="10439691" cy="4470400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🔎 Screening = první síto</a:t>
            </a:r>
          </a:p>
          <a:p>
            <a:pPr lvl="1"/>
            <a:r>
              <a:rPr lang="cs-CZ" dirty="0"/>
              <a:t>Vyfiltruj firmy podle parametrů: např. růst tržeb &gt; 15–20 %, ziskovost, ROE &gt; 15 %, nízký dluh</a:t>
            </a:r>
          </a:p>
          <a:p>
            <a:pPr lvl="1"/>
            <a:r>
              <a:rPr lang="cs-CZ" dirty="0"/>
              <a:t>Je na výběr spousta možností, tak vybírej jen na první pohled dobré firmy</a:t>
            </a:r>
          </a:p>
          <a:p>
            <a:r>
              <a:rPr lang="cs-CZ" dirty="0"/>
              <a:t>📚 Analýza základního modelu firmy</a:t>
            </a:r>
          </a:p>
          <a:p>
            <a:pPr lvl="1"/>
            <a:r>
              <a:rPr lang="cs-CZ" dirty="0"/>
              <a:t>Co prodávají, komu, proč to funguje, dá se to snadno škálovat, kdo je konkurence?</a:t>
            </a:r>
          </a:p>
          <a:p>
            <a:pPr lvl="1"/>
            <a:r>
              <a:rPr lang="cs-CZ" dirty="0"/>
              <a:t>Mají opakující se příjmy? Nízký CAPEX? Dobrou marži?</a:t>
            </a:r>
          </a:p>
          <a:p>
            <a:r>
              <a:rPr lang="cs-CZ" dirty="0"/>
              <a:t>🧑‍💼 Vedení firmy a vlastnická struktura</a:t>
            </a:r>
          </a:p>
          <a:p>
            <a:pPr lvl="1"/>
            <a:r>
              <a:rPr lang="cs-CZ" dirty="0"/>
              <a:t>Jsou zakladatelé stále ve firmě? Mají velký podíl?</a:t>
            </a:r>
          </a:p>
          <a:p>
            <a:pPr lvl="1"/>
            <a:r>
              <a:rPr lang="cs-CZ" dirty="0"/>
              <a:t>→ To často znamená, že firmě věří a jedou „na stejné lodi“</a:t>
            </a:r>
          </a:p>
          <a:p>
            <a:r>
              <a:rPr lang="cs-CZ" dirty="0"/>
              <a:t>💸 Valuace vs potenciál</a:t>
            </a:r>
          </a:p>
          <a:p>
            <a:pPr lvl="1"/>
            <a:r>
              <a:rPr lang="cs-CZ" dirty="0"/>
              <a:t>Nehledáš jen „levné“ firmy – hledáš firmy, které jsou levné vzhledem ke svému růstu</a:t>
            </a:r>
            <a:r>
              <a:rPr lang="cs-CZ"/>
              <a:t>, vysoký IRR</a:t>
            </a:r>
            <a:endParaRPr lang="cs-CZ" dirty="0"/>
          </a:p>
          <a:p>
            <a:pPr lvl="1"/>
            <a:r>
              <a:rPr lang="cs-CZ" dirty="0"/>
              <a:t>Jaký je cílový trh, market share, může firma dělat to stejné a růst 10 let?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923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41970B-AD80-5ED8-8D12-D43633BB0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193792"/>
            <a:ext cx="10157354" cy="1252597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Kde začít při hledání kvalitních </a:t>
            </a:r>
            <a:r>
              <a:rPr lang="cs-CZ" b="1" dirty="0" err="1"/>
              <a:t>small-cap</a:t>
            </a:r>
            <a:r>
              <a:rPr lang="cs-CZ" b="1" dirty="0"/>
              <a:t> firem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CC4CAC-EBB6-13EE-1F29-1B7F0A382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619486"/>
            <a:ext cx="10157354" cy="5044722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✅ </a:t>
            </a:r>
            <a:r>
              <a:rPr lang="cs-CZ" sz="2600" dirty="0"/>
              <a:t>Co je silné znamení kvality?</a:t>
            </a:r>
          </a:p>
          <a:p>
            <a:pPr lvl="1"/>
            <a:r>
              <a:rPr lang="cs-CZ" sz="2600" dirty="0"/>
              <a:t>Růst tržeb &gt; 20 % ročně (nebo velmi stabilní růst)</a:t>
            </a:r>
          </a:p>
          <a:p>
            <a:pPr lvl="1"/>
            <a:r>
              <a:rPr lang="cs-CZ" sz="2600" dirty="0"/>
              <a:t>Expanze marží – zvyšuje se efektivita? Provozní páka (vysoké hrubé marže)</a:t>
            </a:r>
          </a:p>
          <a:p>
            <a:pPr lvl="1"/>
            <a:r>
              <a:rPr lang="cs-CZ" sz="2600" dirty="0"/>
              <a:t>ROIC / ROE nad 15–20 % = firma umí dobře pracovat s kapitálem</a:t>
            </a:r>
          </a:p>
          <a:p>
            <a:pPr lvl="1"/>
            <a:r>
              <a:rPr lang="cs-CZ" sz="2600" dirty="0"/>
              <a:t>Vysoká FCF konverze – firma generuje reálnou hotovost a hlavně co s ní dělá?</a:t>
            </a:r>
          </a:p>
          <a:p>
            <a:pPr lvl="1"/>
            <a:r>
              <a:rPr lang="cs-CZ" sz="2600" dirty="0"/>
              <a:t>Trh je </a:t>
            </a:r>
            <a:r>
              <a:rPr lang="cs-CZ" sz="2600" dirty="0" err="1"/>
              <a:t>fragmentovaný</a:t>
            </a:r>
            <a:r>
              <a:rPr lang="cs-CZ" sz="2600" dirty="0"/>
              <a:t> – firma může růst akvizicemi</a:t>
            </a:r>
          </a:p>
          <a:p>
            <a:pPr lvl="1"/>
            <a:r>
              <a:rPr lang="cs-CZ" sz="2600" dirty="0"/>
              <a:t>Insider nákupy</a:t>
            </a:r>
          </a:p>
          <a:p>
            <a:r>
              <a:rPr lang="cs-CZ" sz="2600" dirty="0"/>
              <a:t>⚠️ Na co si dát pozor?</a:t>
            </a:r>
          </a:p>
          <a:p>
            <a:pPr lvl="1"/>
            <a:r>
              <a:rPr lang="cs-CZ" sz="2600" dirty="0"/>
              <a:t>Vysoký dluh (</a:t>
            </a:r>
            <a:r>
              <a:rPr lang="cs-CZ" sz="2600" dirty="0" err="1"/>
              <a:t>Debt</a:t>
            </a:r>
            <a:r>
              <a:rPr lang="cs-CZ" sz="2600" dirty="0"/>
              <a:t>/EBITDA &gt; 3–4×)</a:t>
            </a:r>
          </a:p>
          <a:p>
            <a:pPr lvl="1"/>
            <a:r>
              <a:rPr lang="cs-CZ" sz="2600" dirty="0"/>
              <a:t>Časté navyšování kapitálu nebo „ředění“ akcionářů</a:t>
            </a:r>
          </a:p>
          <a:p>
            <a:pPr lvl="1"/>
            <a:r>
              <a:rPr lang="cs-CZ" sz="2600" dirty="0"/>
              <a:t>Management bez skin in the game (malý podíl, časté odměny v akciích)</a:t>
            </a:r>
          </a:p>
          <a:p>
            <a:pPr lvl="1"/>
            <a:r>
              <a:rPr lang="cs-CZ" sz="2600" dirty="0"/>
              <a:t>Marže se zhoršují / tržby stagnují</a:t>
            </a:r>
          </a:p>
          <a:p>
            <a:pPr lvl="1"/>
            <a:r>
              <a:rPr lang="cs-CZ" sz="2600" dirty="0"/>
              <a:t>Příběh firmy stojí jen na </a:t>
            </a:r>
            <a:r>
              <a:rPr lang="cs-CZ" sz="2600" dirty="0" err="1"/>
              <a:t>hype</a:t>
            </a:r>
            <a:r>
              <a:rPr lang="cs-CZ" sz="2600" dirty="0"/>
              <a:t> nebo naději</a:t>
            </a:r>
          </a:p>
          <a:p>
            <a:pPr lvl="1"/>
            <a:r>
              <a:rPr lang="cs-CZ" sz="2600" dirty="0"/>
              <a:t>Konkurence velkých hráčů, komoditní byznys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722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431606-5AAF-4E59-83CE-001EB074D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Proč mám rád SaaS firmy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F9EC0C-8347-FCC9-7A21-0B065F776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📦 Software jako služba (SaaS) = předplatné, pravidelný příjem</a:t>
            </a:r>
          </a:p>
          <a:p>
            <a:r>
              <a:rPr lang="cs-CZ" dirty="0"/>
              <a:t>🧩 Specializace na konkrétní segmenty: účetnictví, stavebnictví, fitness, HR, nemocnice…</a:t>
            </a:r>
          </a:p>
          <a:p>
            <a:r>
              <a:rPr lang="cs-CZ" dirty="0"/>
              <a:t>💸 Extrémní hrubé marže – často 70–90 %</a:t>
            </a:r>
          </a:p>
          <a:p>
            <a:r>
              <a:rPr lang="cs-CZ" dirty="0"/>
              <a:t>🧠 Nízké náklady na další zákazníky – nevyžadují další lidi nebo náklady</a:t>
            </a:r>
          </a:p>
          <a:p>
            <a:r>
              <a:rPr lang="cs-CZ" dirty="0"/>
              <a:t>🔁 Opakující se příjmy = stabilita</a:t>
            </a:r>
          </a:p>
          <a:p>
            <a:r>
              <a:rPr lang="cs-CZ" dirty="0"/>
              <a:t>⏫ Rychle rostoucí ziskovost díky provozní páce</a:t>
            </a:r>
          </a:p>
          <a:p>
            <a:r>
              <a:rPr lang="cs-CZ" dirty="0"/>
              <a:t>📉 Nízká </a:t>
            </a:r>
            <a:r>
              <a:rPr lang="cs-CZ" dirty="0" err="1"/>
              <a:t>odchodovost</a:t>
            </a:r>
            <a:r>
              <a:rPr lang="cs-CZ" dirty="0"/>
              <a:t> (</a:t>
            </a:r>
            <a:r>
              <a:rPr lang="cs-CZ" dirty="0" err="1"/>
              <a:t>churn</a:t>
            </a:r>
            <a:r>
              <a:rPr lang="cs-CZ" dirty="0"/>
              <a:t>) – zákazníci zůstávají roky</a:t>
            </a:r>
          </a:p>
          <a:p>
            <a:r>
              <a:rPr lang="cs-CZ" dirty="0"/>
              <a:t>💼 Možnost </a:t>
            </a:r>
            <a:r>
              <a:rPr lang="cs-CZ" dirty="0" err="1"/>
              <a:t>up-sellu</a:t>
            </a:r>
            <a:r>
              <a:rPr lang="cs-CZ" dirty="0"/>
              <a:t> a </a:t>
            </a:r>
            <a:r>
              <a:rPr lang="cs-CZ" dirty="0" err="1"/>
              <a:t>cross-sellu</a:t>
            </a:r>
            <a:r>
              <a:rPr lang="cs-CZ" dirty="0"/>
              <a:t> – navyšování tržeb u stávajících zákazníků</a:t>
            </a:r>
          </a:p>
          <a:p>
            <a:r>
              <a:rPr lang="cs-CZ" dirty="0"/>
              <a:t>💳 Často bez dluhu, škálovatelné bez kapitálových výdajů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761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57B147-00C7-C4F7-2E4A-769BE3DA5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Proč investuju do firem na </a:t>
            </a:r>
            <a:r>
              <a:rPr lang="cs-CZ" b="1" dirty="0" err="1"/>
              <a:t>fragmentovaných</a:t>
            </a:r>
            <a:r>
              <a:rPr lang="cs-CZ" b="1" dirty="0"/>
              <a:t> trzích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54C31D-B2BC-F2F1-5812-9F3437863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🌐 </a:t>
            </a:r>
            <a:r>
              <a:rPr lang="cs-CZ" dirty="0" err="1"/>
              <a:t>Fragmentovaný</a:t>
            </a:r>
            <a:r>
              <a:rPr lang="cs-CZ" dirty="0"/>
              <a:t> trh = tisíce malých hráčů, žádný dominantní</a:t>
            </a:r>
          </a:p>
          <a:p>
            <a:r>
              <a:rPr lang="cs-CZ" dirty="0"/>
              <a:t>💡 Ideální pro dlouhodobou konsolidaci – nákupy menších firem nebo organicky</a:t>
            </a:r>
          </a:p>
          <a:p>
            <a:r>
              <a:rPr lang="cs-CZ" dirty="0"/>
              <a:t>🧱 Úspory z rozsahu – sdílené účetnictví, software, centrální nákup, lepší podmínky</a:t>
            </a:r>
          </a:p>
          <a:p>
            <a:r>
              <a:rPr lang="cs-CZ" dirty="0"/>
              <a:t>🔁 Stále stejný jednoduchý byznys – </a:t>
            </a:r>
            <a:r>
              <a:rPr lang="cs-CZ" dirty="0" err="1"/>
              <a:t>škálovatelný</a:t>
            </a:r>
            <a:r>
              <a:rPr lang="cs-CZ" dirty="0"/>
              <a:t>, lehce pochopitelný</a:t>
            </a:r>
          </a:p>
          <a:p>
            <a:pPr lvl="1"/>
            <a:r>
              <a:rPr lang="cs-CZ" dirty="0"/>
              <a:t>Zisky se reinvestují do dalšího růstu </a:t>
            </a:r>
          </a:p>
          <a:p>
            <a:r>
              <a:rPr lang="cs-CZ" dirty="0"/>
              <a:t>🔧 Typické příklady: autoservisy, opraváři, servisy, </a:t>
            </a:r>
            <a:r>
              <a:rPr lang="cs-CZ" dirty="0" err="1"/>
              <a:t>chainy</a:t>
            </a:r>
            <a:r>
              <a:rPr lang="cs-CZ" dirty="0"/>
              <a:t>, specializované služby</a:t>
            </a:r>
          </a:p>
          <a:p>
            <a:r>
              <a:rPr lang="cs-CZ" dirty="0"/>
              <a:t>💼 Velcí klienti (B2B) často preferují jednoho dodavatele v různých lokalitách</a:t>
            </a:r>
          </a:p>
          <a:p>
            <a:r>
              <a:rPr lang="cs-CZ" dirty="0"/>
              <a:t>📈 Firma může růst 10 let organicky + akvizicemi</a:t>
            </a:r>
          </a:p>
          <a:p>
            <a:r>
              <a:rPr lang="cs-CZ" dirty="0"/>
              <a:t>🧮 Malí hráči nemohou jít pod nákladovou cenou → udržitelná marže</a:t>
            </a:r>
          </a:p>
        </p:txBody>
      </p:sp>
    </p:spTree>
    <p:extLst>
      <p:ext uri="{BB962C8B-B14F-4D97-AF65-F5344CB8AC3E}">
        <p14:creationId xmlns:p14="http://schemas.microsoft.com/office/powerpoint/2010/main" val="85422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830210-3E60-6D34-722F-94A5C1A45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7CC715-0EC2-15D9-6D9E-809A73F43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Nová core divize: HVAC (od 2022, z nuly → cílově 60–80 mil. € tržeb do 3 let).</a:t>
            </a:r>
          </a:p>
          <a:p>
            <a:r>
              <a:rPr lang="cs-CZ" dirty="0"/>
              <a:t>Trh v Itálii: vysoce </a:t>
            </a:r>
            <a:r>
              <a:rPr lang="cs-CZ" dirty="0" err="1"/>
              <a:t>fragmentovaný</a:t>
            </a:r>
            <a:r>
              <a:rPr lang="cs-CZ" dirty="0"/>
              <a:t>, bez národního lídra → firma chce být první.</a:t>
            </a:r>
          </a:p>
          <a:p>
            <a:r>
              <a:rPr lang="cs-CZ" dirty="0"/>
              <a:t>Strategie:</a:t>
            </a:r>
          </a:p>
          <a:p>
            <a:pPr lvl="1"/>
            <a:r>
              <a:rPr lang="cs-CZ" dirty="0"/>
              <a:t>koupě větších regionálních firem (~4× EBITDA) + menší </a:t>
            </a:r>
            <a:r>
              <a:rPr lang="cs-CZ" dirty="0" err="1"/>
              <a:t>bolt-ons</a:t>
            </a:r>
            <a:r>
              <a:rPr lang="cs-CZ" dirty="0"/>
              <a:t>,</a:t>
            </a:r>
          </a:p>
          <a:p>
            <a:pPr lvl="1"/>
            <a:r>
              <a:rPr lang="cs-CZ" dirty="0"/>
              <a:t>synergie: logistika, software pro plánování, optimalizace back-office,</a:t>
            </a:r>
          </a:p>
          <a:p>
            <a:pPr lvl="1"/>
            <a:r>
              <a:rPr lang="cs-CZ" dirty="0"/>
              <a:t>cílem je zvýšit EBITDA marže z 8–12 % na ~20 %.</a:t>
            </a:r>
          </a:p>
          <a:p>
            <a:pPr lvl="1"/>
            <a:r>
              <a:rPr lang="cs-CZ" dirty="0"/>
              <a:t>Komplementární služby, lepší efektivita</a:t>
            </a:r>
          </a:p>
          <a:p>
            <a:r>
              <a:rPr lang="cs-CZ" dirty="0"/>
              <a:t>Branding: pro B2B jednotná značka, pro rezidenční zachování lokálních </a:t>
            </a:r>
            <a:r>
              <a:rPr lang="cs-CZ" dirty="0" err="1"/>
              <a:t>brandů</a:t>
            </a:r>
            <a:r>
              <a:rPr lang="cs-CZ" dirty="0"/>
              <a:t>.</a:t>
            </a:r>
          </a:p>
          <a:p>
            <a:r>
              <a:rPr lang="cs-CZ" dirty="0"/>
              <a:t>Cíl vedení: stát se národním lídrem v HVAC, získat B2B klienty, dlouhodobě budovat firmu, důraz na disciplínu v alokaci kapitálu.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421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2A7579-6CBB-1834-638E-B493A721F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Proč investuju do výrobců klíčových komponent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DF498C-C885-8712-E170-C53635702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701799"/>
            <a:ext cx="10157354" cy="4888089"/>
          </a:xfrm>
        </p:spPr>
        <p:txBody>
          <a:bodyPr>
            <a:normAutofit fontScale="55000" lnSpcReduction="20000"/>
          </a:bodyPr>
          <a:lstStyle/>
          <a:p>
            <a:r>
              <a:rPr lang="cs-CZ" sz="2900" dirty="0"/>
              <a:t>🧩</a:t>
            </a:r>
            <a:r>
              <a:rPr lang="cs-CZ" sz="3300" dirty="0"/>
              <a:t> Malá, ale zásadní součást celku:  Komponenta tvoří 1–5 % ceny finálního produktu, ale bez ní by nefungoval</a:t>
            </a:r>
          </a:p>
          <a:p>
            <a:r>
              <a:rPr lang="cs-CZ" sz="3300" dirty="0"/>
              <a:t>🔒 Těžko nahraditelné, často patentované: Ochrana know-how, vysoká specializace, malá konkurence</a:t>
            </a:r>
          </a:p>
          <a:p>
            <a:r>
              <a:rPr lang="cs-CZ" sz="3300" dirty="0"/>
              <a:t>💸 Nízké náklady, vysoké marže: Výrobní cena pár korun, prodejní klidně 10–20× vyšší, pro zákazníka „zanedbatelná“, ale pro firmu klíčová</a:t>
            </a:r>
          </a:p>
          <a:p>
            <a:r>
              <a:rPr lang="cs-CZ" sz="3300" dirty="0"/>
              <a:t>📈 Provozní páka: S růstem objemu výrazně rostou zisky – bez růstu nákladů</a:t>
            </a:r>
          </a:p>
          <a:p>
            <a:r>
              <a:rPr lang="cs-CZ" sz="3300" dirty="0"/>
              <a:t>🔄 Rychlá škálovatelnost: Výroba často </a:t>
            </a:r>
            <a:r>
              <a:rPr lang="cs-CZ" sz="3300" dirty="0" err="1"/>
              <a:t>outsourcovaná</a:t>
            </a:r>
            <a:r>
              <a:rPr lang="cs-CZ" sz="3300" dirty="0"/>
              <a:t> = nízký CAPEX, vysoký cash flow</a:t>
            </a:r>
          </a:p>
          <a:p>
            <a:r>
              <a:rPr lang="cs-CZ" sz="3300" dirty="0"/>
              <a:t>🛠 Příklady z portfolia:</a:t>
            </a:r>
          </a:p>
          <a:p>
            <a:pPr lvl="1"/>
            <a:r>
              <a:rPr lang="cs-CZ" sz="3300" dirty="0"/>
              <a:t>Komponenty pro drony (senzory, kamery, čipy)</a:t>
            </a:r>
          </a:p>
          <a:p>
            <a:pPr lvl="1"/>
            <a:r>
              <a:rPr lang="cs-CZ" sz="3300" dirty="0"/>
              <a:t>Roznětky pro dělostřelecké granáty</a:t>
            </a:r>
          </a:p>
          <a:p>
            <a:r>
              <a:rPr lang="cs-CZ" sz="3300" dirty="0"/>
              <a:t>💡 Skrytá dominance: Tyto firmy nejsou vidět, ale mají monopol na „malou, ale kritickou“ část celého řetězce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471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nihy 16: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Motiv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7f9b5e87859ce6d7eedbdc6e4e4205c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5e0075ee7624d6a846e01eb6183742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4F8AD8-F3E1-484E-A8DF-628412F9F71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</ds:schemaRefs>
</ds:datastoreItem>
</file>

<file path=customXml/itemProps2.xml><?xml version="1.0" encoding="utf-8"?>
<ds:datastoreItem xmlns:ds="http://schemas.openxmlformats.org/officeDocument/2006/customXml" ds:itemID="{8594D43E-AB81-4FB8-ABAF-0DE688D065EC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13FEDD63-1D7E-4C58-AC87-FD283D97AD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TF02787940</Template>
  <TotalTime>0</TotalTime>
  <Words>138</Words>
  <Application>Microsoft Office PowerPoint</Application>
  <PresentationFormat>Custom</PresentationFormat>
  <Paragraphs>50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Knihy 16:9</vt:lpstr>
      <vt:lpstr>Small caps</vt:lpstr>
      <vt:lpstr>Kdo jsem a co dělám</vt:lpstr>
      <vt:lpstr>Proč analyzovat small-cap firmy?</vt:lpstr>
      <vt:lpstr>Kde začít při hledání kvalitních small-cap firem</vt:lpstr>
      <vt:lpstr>Kde začít při hledání kvalitních small-cap firem</vt:lpstr>
      <vt:lpstr>Proč mám rád SaaS firmy </vt:lpstr>
      <vt:lpstr>Proč investuju do firem na fragmentovaných trzích</vt:lpstr>
      <vt:lpstr>Ukázka </vt:lpstr>
      <vt:lpstr>Proč investuju do výrobců klíčových komponent</vt:lpstr>
      <vt:lpstr>🔍 Nejlepší zdroje pro analýzu small-cap firem</vt:lpstr>
      <vt:lpstr>Co byste vybrali?</vt:lpstr>
      <vt:lpstr>Inspirace</vt:lpstr>
      <vt:lpstr>Zajímavé tipy</vt:lpstr>
      <vt:lpstr>Zajímavé tipy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caps</dc:title>
  <dc:creator>Jan Maňaska</dc:creator>
  <cp:lastModifiedBy>Josef Darmek</cp:lastModifiedBy>
  <cp:revision>4</cp:revision>
  <dcterms:created xsi:type="dcterms:W3CDTF">2025-09-24T19:35:41Z</dcterms:created>
  <dcterms:modified xsi:type="dcterms:W3CDTF">2025-09-29T05:00:55Z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